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eading Now 91-98" pitchFamily="2" charset="0"/>
      <p:regular r:id="rId12"/>
    </p:embeddedFont>
    <p:embeddedFont>
      <p:font typeface="HK Grotesk" pitchFamily="2" charset="77"/>
      <p:regular r:id="rId13"/>
    </p:embeddedFont>
    <p:embeddedFont>
      <p:font typeface="HK Grotesk Bold" pitchFamily="2" charset="7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 autoAdjust="0"/>
    <p:restoredTop sz="94595" autoAdjust="0"/>
  </p:normalViewPr>
  <p:slideViewPr>
    <p:cSldViewPr>
      <p:cViewPr>
        <p:scale>
          <a:sx n="49" d="100"/>
          <a:sy n="49" d="100"/>
        </p:scale>
        <p:origin x="736" y="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23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7" name="AutoShape 7"/>
          <p:cNvSpPr/>
          <p:nvPr/>
        </p:nvSpPr>
        <p:spPr>
          <a:xfrm>
            <a:off x="2128592" y="6530343"/>
            <a:ext cx="1030802" cy="0"/>
          </a:xfrm>
          <a:prstGeom prst="line">
            <a:avLst/>
          </a:prstGeom>
          <a:ln w="38100" cap="flat">
            <a:solidFill>
              <a:srgbClr val="A84A4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OM"/>
          </a:p>
        </p:txBody>
      </p:sp>
      <p:sp>
        <p:nvSpPr>
          <p:cNvPr id="13" name="TextBox 13"/>
          <p:cNvSpPr txBox="1"/>
          <p:nvPr/>
        </p:nvSpPr>
        <p:spPr>
          <a:xfrm>
            <a:off x="1028700" y="1367186"/>
            <a:ext cx="10336683" cy="410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499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Analysing  </a:t>
            </a:r>
          </a:p>
          <a:p>
            <a:pPr algn="l">
              <a:lnSpc>
                <a:spcPts val="9999"/>
              </a:lnSpc>
            </a:pPr>
            <a:r>
              <a:rPr lang="en-US" sz="9999" spc="-499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Trends in</a:t>
            </a:r>
          </a:p>
          <a:p>
            <a:pPr algn="l">
              <a:lnSpc>
                <a:spcPts val="9999"/>
              </a:lnSpc>
            </a:pPr>
            <a:r>
              <a:rPr lang="en-US" sz="9999" spc="-499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Youtube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43993" y="6161725"/>
            <a:ext cx="10714439" cy="619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dirty="0">
                <a:solidFill>
                  <a:srgbClr val="171717"/>
                </a:solidFill>
                <a:latin typeface="HK Grotesk"/>
                <a:ea typeface="HK Grotesk"/>
                <a:cs typeface="HK Grotesk"/>
                <a:sym typeface="HK Grotesk"/>
              </a:rPr>
              <a:t>Key Trends and Patterns in YouTube Channel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43993" y="6708460"/>
            <a:ext cx="1071443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dirty="0">
                <a:solidFill>
                  <a:srgbClr val="171717"/>
                </a:solidFill>
                <a:latin typeface="HK Grotesk"/>
                <a:ea typeface="HK Grotesk"/>
                <a:cs typeface="HK Grotesk"/>
                <a:sym typeface="HK Grotesk"/>
              </a:rPr>
              <a:t>Done by Sharon Sujan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FCC72D1E-0475-5D57-0295-CA5CA27C49BD}"/>
              </a:ext>
            </a:extLst>
          </p:cNvPr>
          <p:cNvSpPr/>
          <p:nvPr/>
        </p:nvSpPr>
        <p:spPr>
          <a:xfrm rot="10303645">
            <a:off x="15811019" y="1373255"/>
            <a:ext cx="1350289" cy="1459771"/>
          </a:xfrm>
          <a:custGeom>
            <a:avLst/>
            <a:gdLst/>
            <a:ahLst/>
            <a:cxnLst/>
            <a:rect l="l" t="t" r="r" b="b"/>
            <a:pathLst>
              <a:path w="1350289" h="1459771">
                <a:moveTo>
                  <a:pt x="0" y="0"/>
                </a:moveTo>
                <a:lnTo>
                  <a:pt x="1350288" y="0"/>
                </a:lnTo>
                <a:lnTo>
                  <a:pt x="1350288" y="1459771"/>
                </a:lnTo>
                <a:lnTo>
                  <a:pt x="0" y="1459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20385CEB-4C81-1464-B1A5-A1CC278568A1}"/>
              </a:ext>
            </a:extLst>
          </p:cNvPr>
          <p:cNvSpPr/>
          <p:nvPr/>
        </p:nvSpPr>
        <p:spPr>
          <a:xfrm>
            <a:off x="16839041" y="446811"/>
            <a:ext cx="1109187" cy="836897"/>
          </a:xfrm>
          <a:custGeom>
            <a:avLst/>
            <a:gdLst/>
            <a:ahLst/>
            <a:cxnLst/>
            <a:rect l="l" t="t" r="r" b="b"/>
            <a:pathLst>
              <a:path w="1109187" h="836897">
                <a:moveTo>
                  <a:pt x="0" y="0"/>
                </a:moveTo>
                <a:lnTo>
                  <a:pt x="1109187" y="0"/>
                </a:lnTo>
                <a:lnTo>
                  <a:pt x="1109187" y="836897"/>
                </a:lnTo>
                <a:lnTo>
                  <a:pt x="0" y="836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48908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9ABD1688-1854-6554-59A6-24EC6535B0F0}"/>
              </a:ext>
            </a:extLst>
          </p:cNvPr>
          <p:cNvSpPr/>
          <p:nvPr/>
        </p:nvSpPr>
        <p:spPr>
          <a:xfrm>
            <a:off x="15024097" y="6511293"/>
            <a:ext cx="2924131" cy="2924131"/>
          </a:xfrm>
          <a:custGeom>
            <a:avLst/>
            <a:gdLst/>
            <a:ahLst/>
            <a:cxnLst/>
            <a:rect l="l" t="t" r="r" b="b"/>
            <a:pathLst>
              <a:path w="2924131" h="2924131">
                <a:moveTo>
                  <a:pt x="0" y="0"/>
                </a:moveTo>
                <a:lnTo>
                  <a:pt x="2924131" y="0"/>
                </a:lnTo>
                <a:lnTo>
                  <a:pt x="2924131" y="2924131"/>
                </a:lnTo>
                <a:lnTo>
                  <a:pt x="0" y="2924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7BCFBD01-5138-0090-214A-0E2061F34F14}"/>
              </a:ext>
            </a:extLst>
          </p:cNvPr>
          <p:cNvSpPr/>
          <p:nvPr/>
        </p:nvSpPr>
        <p:spPr>
          <a:xfrm>
            <a:off x="13601700" y="3179748"/>
            <a:ext cx="3657600" cy="837923"/>
          </a:xfrm>
          <a:custGeom>
            <a:avLst/>
            <a:gdLst/>
            <a:ahLst/>
            <a:cxnLst/>
            <a:rect l="l" t="t" r="r" b="b"/>
            <a:pathLst>
              <a:path w="3657600" h="837923">
                <a:moveTo>
                  <a:pt x="0" y="0"/>
                </a:moveTo>
                <a:lnTo>
                  <a:pt x="3657600" y="0"/>
                </a:lnTo>
                <a:lnTo>
                  <a:pt x="3657600" y="837923"/>
                </a:lnTo>
                <a:lnTo>
                  <a:pt x="0" y="837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65242EA2-0945-7F81-53A1-F11EFF088F7D}"/>
              </a:ext>
            </a:extLst>
          </p:cNvPr>
          <p:cNvSpPr/>
          <p:nvPr/>
        </p:nvSpPr>
        <p:spPr>
          <a:xfrm>
            <a:off x="12389365" y="2103141"/>
            <a:ext cx="3323660" cy="761420"/>
          </a:xfrm>
          <a:custGeom>
            <a:avLst/>
            <a:gdLst/>
            <a:ahLst/>
            <a:cxnLst/>
            <a:rect l="l" t="t" r="r" b="b"/>
            <a:pathLst>
              <a:path w="3323660" h="761420">
                <a:moveTo>
                  <a:pt x="0" y="0"/>
                </a:moveTo>
                <a:lnTo>
                  <a:pt x="3323661" y="0"/>
                </a:lnTo>
                <a:lnTo>
                  <a:pt x="3323661" y="761420"/>
                </a:lnTo>
                <a:lnTo>
                  <a:pt x="0" y="761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F28AAC5A-A08A-1281-7BCA-8E234B1C7D3B}"/>
              </a:ext>
            </a:extLst>
          </p:cNvPr>
          <p:cNvSpPr/>
          <p:nvPr/>
        </p:nvSpPr>
        <p:spPr>
          <a:xfrm>
            <a:off x="14887625" y="4274846"/>
            <a:ext cx="2506010" cy="829262"/>
          </a:xfrm>
          <a:custGeom>
            <a:avLst/>
            <a:gdLst/>
            <a:ahLst/>
            <a:cxnLst/>
            <a:rect l="l" t="t" r="r" b="b"/>
            <a:pathLst>
              <a:path w="2506010" h="829262">
                <a:moveTo>
                  <a:pt x="0" y="0"/>
                </a:moveTo>
                <a:lnTo>
                  <a:pt x="2506010" y="0"/>
                </a:lnTo>
                <a:lnTo>
                  <a:pt x="2506010" y="829262"/>
                </a:lnTo>
                <a:lnTo>
                  <a:pt x="0" y="829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3" name="Freeform 3"/>
          <p:cNvSpPr/>
          <p:nvPr/>
        </p:nvSpPr>
        <p:spPr>
          <a:xfrm rot="-5281880">
            <a:off x="12484267" y="1428908"/>
            <a:ext cx="12260112" cy="8229600"/>
          </a:xfrm>
          <a:custGeom>
            <a:avLst/>
            <a:gdLst/>
            <a:ahLst/>
            <a:cxnLst/>
            <a:rect l="l" t="t" r="r" b="b"/>
            <a:pathLst>
              <a:path w="12260112" h="8229600">
                <a:moveTo>
                  <a:pt x="0" y="0"/>
                </a:moveTo>
                <a:lnTo>
                  <a:pt x="12260111" y="0"/>
                </a:lnTo>
                <a:lnTo>
                  <a:pt x="122601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4" name="Freeform 4"/>
          <p:cNvSpPr/>
          <p:nvPr/>
        </p:nvSpPr>
        <p:spPr>
          <a:xfrm rot="-5281880">
            <a:off x="12110286" y="12308978"/>
            <a:ext cx="12260112" cy="8229600"/>
          </a:xfrm>
          <a:custGeom>
            <a:avLst/>
            <a:gdLst/>
            <a:ahLst/>
            <a:cxnLst/>
            <a:rect l="l" t="t" r="r" b="b"/>
            <a:pathLst>
              <a:path w="12260112" h="8229600">
                <a:moveTo>
                  <a:pt x="0" y="0"/>
                </a:moveTo>
                <a:lnTo>
                  <a:pt x="12260112" y="0"/>
                </a:lnTo>
                <a:lnTo>
                  <a:pt x="12260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5" name="Freeform 5"/>
          <p:cNvSpPr/>
          <p:nvPr/>
        </p:nvSpPr>
        <p:spPr>
          <a:xfrm rot="3839793">
            <a:off x="11643331" y="7925127"/>
            <a:ext cx="9685665" cy="7772746"/>
          </a:xfrm>
          <a:custGeom>
            <a:avLst/>
            <a:gdLst/>
            <a:ahLst/>
            <a:cxnLst/>
            <a:rect l="l" t="t" r="r" b="b"/>
            <a:pathLst>
              <a:path w="9685665" h="7772746">
                <a:moveTo>
                  <a:pt x="0" y="0"/>
                </a:moveTo>
                <a:lnTo>
                  <a:pt x="9685664" y="0"/>
                </a:lnTo>
                <a:lnTo>
                  <a:pt x="9685664" y="7772746"/>
                </a:lnTo>
                <a:lnTo>
                  <a:pt x="0" y="7772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6" name="Freeform 6"/>
          <p:cNvSpPr/>
          <p:nvPr/>
        </p:nvSpPr>
        <p:spPr>
          <a:xfrm rot="10303645">
            <a:off x="15811019" y="1373255"/>
            <a:ext cx="1350289" cy="1459771"/>
          </a:xfrm>
          <a:custGeom>
            <a:avLst/>
            <a:gdLst/>
            <a:ahLst/>
            <a:cxnLst/>
            <a:rect l="l" t="t" r="r" b="b"/>
            <a:pathLst>
              <a:path w="1350289" h="1459771">
                <a:moveTo>
                  <a:pt x="0" y="0"/>
                </a:moveTo>
                <a:lnTo>
                  <a:pt x="1350288" y="0"/>
                </a:lnTo>
                <a:lnTo>
                  <a:pt x="1350288" y="1459771"/>
                </a:lnTo>
                <a:lnTo>
                  <a:pt x="0" y="1459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7" name="Freeform 7"/>
          <p:cNvSpPr/>
          <p:nvPr/>
        </p:nvSpPr>
        <p:spPr>
          <a:xfrm>
            <a:off x="16839041" y="446811"/>
            <a:ext cx="1109187" cy="836897"/>
          </a:xfrm>
          <a:custGeom>
            <a:avLst/>
            <a:gdLst/>
            <a:ahLst/>
            <a:cxnLst/>
            <a:rect l="l" t="t" r="r" b="b"/>
            <a:pathLst>
              <a:path w="1109187" h="836897">
                <a:moveTo>
                  <a:pt x="0" y="0"/>
                </a:moveTo>
                <a:lnTo>
                  <a:pt x="1109187" y="0"/>
                </a:lnTo>
                <a:lnTo>
                  <a:pt x="1109187" y="836897"/>
                </a:lnTo>
                <a:lnTo>
                  <a:pt x="0" y="836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48908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8" name="Freeform 8"/>
          <p:cNvSpPr/>
          <p:nvPr/>
        </p:nvSpPr>
        <p:spPr>
          <a:xfrm>
            <a:off x="15024097" y="6511293"/>
            <a:ext cx="2924131" cy="2924131"/>
          </a:xfrm>
          <a:custGeom>
            <a:avLst/>
            <a:gdLst/>
            <a:ahLst/>
            <a:cxnLst/>
            <a:rect l="l" t="t" r="r" b="b"/>
            <a:pathLst>
              <a:path w="2924131" h="2924131">
                <a:moveTo>
                  <a:pt x="0" y="0"/>
                </a:moveTo>
                <a:lnTo>
                  <a:pt x="2924131" y="0"/>
                </a:lnTo>
                <a:lnTo>
                  <a:pt x="2924131" y="2924131"/>
                </a:lnTo>
                <a:lnTo>
                  <a:pt x="0" y="29241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9" name="Freeform 9"/>
          <p:cNvSpPr/>
          <p:nvPr/>
        </p:nvSpPr>
        <p:spPr>
          <a:xfrm>
            <a:off x="13601700" y="3179748"/>
            <a:ext cx="3657600" cy="837923"/>
          </a:xfrm>
          <a:custGeom>
            <a:avLst/>
            <a:gdLst/>
            <a:ahLst/>
            <a:cxnLst/>
            <a:rect l="l" t="t" r="r" b="b"/>
            <a:pathLst>
              <a:path w="3657600" h="837923">
                <a:moveTo>
                  <a:pt x="0" y="0"/>
                </a:moveTo>
                <a:lnTo>
                  <a:pt x="3657600" y="0"/>
                </a:lnTo>
                <a:lnTo>
                  <a:pt x="3657600" y="837923"/>
                </a:lnTo>
                <a:lnTo>
                  <a:pt x="0" y="837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10" name="Freeform 10"/>
          <p:cNvSpPr/>
          <p:nvPr/>
        </p:nvSpPr>
        <p:spPr>
          <a:xfrm>
            <a:off x="12389365" y="2103141"/>
            <a:ext cx="3323660" cy="761420"/>
          </a:xfrm>
          <a:custGeom>
            <a:avLst/>
            <a:gdLst/>
            <a:ahLst/>
            <a:cxnLst/>
            <a:rect l="l" t="t" r="r" b="b"/>
            <a:pathLst>
              <a:path w="3323660" h="761420">
                <a:moveTo>
                  <a:pt x="0" y="0"/>
                </a:moveTo>
                <a:lnTo>
                  <a:pt x="3323661" y="0"/>
                </a:lnTo>
                <a:lnTo>
                  <a:pt x="3323661" y="761420"/>
                </a:lnTo>
                <a:lnTo>
                  <a:pt x="0" y="7614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11" name="Freeform 11"/>
          <p:cNvSpPr/>
          <p:nvPr/>
        </p:nvSpPr>
        <p:spPr>
          <a:xfrm>
            <a:off x="14887625" y="4274846"/>
            <a:ext cx="2506010" cy="829262"/>
          </a:xfrm>
          <a:custGeom>
            <a:avLst/>
            <a:gdLst/>
            <a:ahLst/>
            <a:cxnLst/>
            <a:rect l="l" t="t" r="r" b="b"/>
            <a:pathLst>
              <a:path w="2506010" h="829262">
                <a:moveTo>
                  <a:pt x="0" y="0"/>
                </a:moveTo>
                <a:lnTo>
                  <a:pt x="2506010" y="0"/>
                </a:lnTo>
                <a:lnTo>
                  <a:pt x="2506010" y="829262"/>
                </a:lnTo>
                <a:lnTo>
                  <a:pt x="0" y="8292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12" name="TextBox 12"/>
          <p:cNvSpPr txBox="1"/>
          <p:nvPr/>
        </p:nvSpPr>
        <p:spPr>
          <a:xfrm>
            <a:off x="3580704" y="2929286"/>
            <a:ext cx="10336683" cy="286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10199" spc="-509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THANK</a:t>
            </a:r>
          </a:p>
          <a:p>
            <a:pPr algn="l">
              <a:lnSpc>
                <a:spcPts val="10199"/>
              </a:lnSpc>
            </a:pPr>
            <a:r>
              <a:rPr lang="en-US" sz="10199" spc="-509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4" name="Freeform 4"/>
          <p:cNvSpPr/>
          <p:nvPr/>
        </p:nvSpPr>
        <p:spPr>
          <a:xfrm>
            <a:off x="1894338" y="2669052"/>
            <a:ext cx="13799473" cy="6589248"/>
          </a:xfrm>
          <a:custGeom>
            <a:avLst/>
            <a:gdLst/>
            <a:ahLst/>
            <a:cxnLst/>
            <a:rect l="l" t="t" r="r" b="b"/>
            <a:pathLst>
              <a:path w="13799473" h="6589248">
                <a:moveTo>
                  <a:pt x="0" y="0"/>
                </a:moveTo>
                <a:lnTo>
                  <a:pt x="13799473" y="0"/>
                </a:lnTo>
                <a:lnTo>
                  <a:pt x="13799473" y="6589248"/>
                </a:lnTo>
                <a:lnTo>
                  <a:pt x="0" y="6589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5" name="TextBox 5"/>
          <p:cNvSpPr txBox="1"/>
          <p:nvPr/>
        </p:nvSpPr>
        <p:spPr>
          <a:xfrm>
            <a:off x="365022" y="418236"/>
            <a:ext cx="17875320" cy="197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349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Top 10 YouTube channels with most subscribers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3" name="Freeform 3"/>
          <p:cNvSpPr/>
          <p:nvPr/>
        </p:nvSpPr>
        <p:spPr>
          <a:xfrm>
            <a:off x="2442417" y="2064506"/>
            <a:ext cx="6369744" cy="6275795"/>
          </a:xfrm>
          <a:custGeom>
            <a:avLst/>
            <a:gdLst/>
            <a:ahLst/>
            <a:cxnLst/>
            <a:rect l="l" t="t" r="r" b="b"/>
            <a:pathLst>
              <a:path w="6369744" h="6275795">
                <a:moveTo>
                  <a:pt x="0" y="0"/>
                </a:moveTo>
                <a:lnTo>
                  <a:pt x="6369744" y="0"/>
                </a:lnTo>
                <a:lnTo>
                  <a:pt x="6369744" y="6275794"/>
                </a:lnTo>
                <a:lnTo>
                  <a:pt x="0" y="6275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4" name="Freeform 4"/>
          <p:cNvSpPr/>
          <p:nvPr/>
        </p:nvSpPr>
        <p:spPr>
          <a:xfrm>
            <a:off x="10375237" y="2005603"/>
            <a:ext cx="6649849" cy="6275795"/>
          </a:xfrm>
          <a:custGeom>
            <a:avLst/>
            <a:gdLst/>
            <a:ahLst/>
            <a:cxnLst/>
            <a:rect l="l" t="t" r="r" b="b"/>
            <a:pathLst>
              <a:path w="6649849" h="6275795">
                <a:moveTo>
                  <a:pt x="0" y="0"/>
                </a:moveTo>
                <a:lnTo>
                  <a:pt x="6649849" y="0"/>
                </a:lnTo>
                <a:lnTo>
                  <a:pt x="6649849" y="6275794"/>
                </a:lnTo>
                <a:lnTo>
                  <a:pt x="0" y="627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OM"/>
          </a:p>
        </p:txBody>
      </p:sp>
      <p:sp>
        <p:nvSpPr>
          <p:cNvPr id="5" name="TextBox 5"/>
          <p:cNvSpPr txBox="1"/>
          <p:nvPr/>
        </p:nvSpPr>
        <p:spPr>
          <a:xfrm>
            <a:off x="365022" y="418236"/>
            <a:ext cx="16894278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349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Category wise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0020" y="8762216"/>
            <a:ext cx="749453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17171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Average No. of videos uploaded by YouTube channels in each category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75237" y="8762216"/>
            <a:ext cx="780492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17171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Category animals has the highest average video views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17171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Category Shows has the highest average number of subscribers.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3" name="Freeform 3"/>
          <p:cNvSpPr/>
          <p:nvPr/>
        </p:nvSpPr>
        <p:spPr>
          <a:xfrm>
            <a:off x="517386" y="2666408"/>
            <a:ext cx="11387777" cy="7202769"/>
          </a:xfrm>
          <a:custGeom>
            <a:avLst/>
            <a:gdLst/>
            <a:ahLst/>
            <a:cxnLst/>
            <a:rect l="l" t="t" r="r" b="b"/>
            <a:pathLst>
              <a:path w="11387777" h="7202769">
                <a:moveTo>
                  <a:pt x="0" y="0"/>
                </a:moveTo>
                <a:lnTo>
                  <a:pt x="11387776" y="0"/>
                </a:lnTo>
                <a:lnTo>
                  <a:pt x="11387776" y="7202769"/>
                </a:lnTo>
                <a:lnTo>
                  <a:pt x="0" y="7202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OM"/>
          </a:p>
        </p:txBody>
      </p:sp>
      <p:sp>
        <p:nvSpPr>
          <p:cNvPr id="4" name="TextBox 4"/>
          <p:cNvSpPr txBox="1"/>
          <p:nvPr/>
        </p:nvSpPr>
        <p:spPr>
          <a:xfrm>
            <a:off x="365022" y="418236"/>
            <a:ext cx="15878256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349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Category wise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99038" y="4265455"/>
            <a:ext cx="5113260" cy="406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9"/>
              </a:lnSpc>
              <a:spcBef>
                <a:spcPct val="0"/>
              </a:spcBef>
            </a:pPr>
            <a:r>
              <a:rPr lang="en-US" sz="3539">
                <a:solidFill>
                  <a:srgbClr val="171717"/>
                </a:solidFill>
                <a:latin typeface="HK Grotesk"/>
                <a:ea typeface="HK Grotesk"/>
                <a:cs typeface="HK Grotesk"/>
                <a:sym typeface="HK Grotesk"/>
              </a:rPr>
              <a:t>The category 'shows' has the highest average monthly earnings, followed by autos &amp; vehicles and sports. The lowest earning categories were travel &amp; events followed by how to &amp; style and pets &amp; animals.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3" name="Freeform 3"/>
          <p:cNvSpPr/>
          <p:nvPr/>
        </p:nvSpPr>
        <p:spPr>
          <a:xfrm>
            <a:off x="723900" y="1887237"/>
            <a:ext cx="9721267" cy="7096525"/>
          </a:xfrm>
          <a:custGeom>
            <a:avLst/>
            <a:gdLst/>
            <a:ahLst/>
            <a:cxnLst/>
            <a:rect l="l" t="t" r="r" b="b"/>
            <a:pathLst>
              <a:path w="9721267" h="7096525">
                <a:moveTo>
                  <a:pt x="0" y="0"/>
                </a:moveTo>
                <a:lnTo>
                  <a:pt x="9721267" y="0"/>
                </a:lnTo>
                <a:lnTo>
                  <a:pt x="9721267" y="7096525"/>
                </a:lnTo>
                <a:lnTo>
                  <a:pt x="0" y="7096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OM"/>
          </a:p>
        </p:txBody>
      </p:sp>
      <p:sp>
        <p:nvSpPr>
          <p:cNvPr id="4" name="TextBox 4"/>
          <p:cNvSpPr txBox="1"/>
          <p:nvPr/>
        </p:nvSpPr>
        <p:spPr>
          <a:xfrm>
            <a:off x="723900" y="292876"/>
            <a:ext cx="17564100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349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Subscribers VS Video views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51149" y="3399580"/>
            <a:ext cx="5508151" cy="485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  <a:spcBef>
                <a:spcPct val="0"/>
              </a:spcBef>
            </a:pPr>
            <a:r>
              <a:rPr lang="en-US" sz="3812">
                <a:solidFill>
                  <a:srgbClr val="171717"/>
                </a:solidFill>
                <a:latin typeface="HK Grotesk"/>
                <a:ea typeface="HK Grotesk"/>
                <a:cs typeface="HK Grotesk"/>
                <a:sym typeface="HK Grotesk"/>
              </a:rPr>
              <a:t>The correlation coefficient between Subscribers and Video Views is 0.74 which means that there a moderate to strong positive correlation.</a:t>
            </a:r>
          </a:p>
          <a:p>
            <a:pPr algn="ctr">
              <a:lnSpc>
                <a:spcPts val="3812"/>
              </a:lnSpc>
              <a:spcBef>
                <a:spcPct val="0"/>
              </a:spcBef>
            </a:pPr>
            <a:r>
              <a:rPr lang="en-US" sz="3812">
                <a:solidFill>
                  <a:srgbClr val="171717"/>
                </a:solidFill>
                <a:latin typeface="HK Grotesk"/>
                <a:ea typeface="HK Grotesk"/>
                <a:cs typeface="HK Grotesk"/>
                <a:sym typeface="HK Grotesk"/>
              </a:rPr>
              <a:t>As subscribers increase, video views will also increase.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3" name="Freeform 3"/>
          <p:cNvSpPr/>
          <p:nvPr/>
        </p:nvSpPr>
        <p:spPr>
          <a:xfrm>
            <a:off x="1028700" y="1576540"/>
            <a:ext cx="10442175" cy="8432057"/>
          </a:xfrm>
          <a:custGeom>
            <a:avLst/>
            <a:gdLst/>
            <a:ahLst/>
            <a:cxnLst/>
            <a:rect l="l" t="t" r="r" b="b"/>
            <a:pathLst>
              <a:path w="10442175" h="8432057">
                <a:moveTo>
                  <a:pt x="0" y="0"/>
                </a:moveTo>
                <a:lnTo>
                  <a:pt x="10442175" y="0"/>
                </a:lnTo>
                <a:lnTo>
                  <a:pt x="10442175" y="8432057"/>
                </a:lnTo>
                <a:lnTo>
                  <a:pt x="0" y="8432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OM"/>
          </a:p>
        </p:txBody>
      </p:sp>
      <p:sp>
        <p:nvSpPr>
          <p:cNvPr id="4" name="TextBox 4"/>
          <p:cNvSpPr txBox="1"/>
          <p:nvPr/>
        </p:nvSpPr>
        <p:spPr>
          <a:xfrm>
            <a:off x="723900" y="292876"/>
            <a:ext cx="17564100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349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Unemployment rate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7270" y="3956133"/>
            <a:ext cx="5508151" cy="244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  <a:spcBef>
                <a:spcPct val="0"/>
              </a:spcBef>
            </a:pPr>
            <a:r>
              <a:rPr lang="en-US" sz="3812">
                <a:solidFill>
                  <a:srgbClr val="171717"/>
                </a:solidFill>
                <a:latin typeface="HK Grotesk"/>
                <a:ea typeface="HK Grotesk"/>
                <a:cs typeface="HK Grotesk"/>
                <a:sym typeface="HK Grotesk"/>
              </a:rPr>
              <a:t>The unemployement rate in the top 10 countries with the most number of youtube channels is quite high.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3" name="Freeform 3"/>
          <p:cNvSpPr/>
          <p:nvPr/>
        </p:nvSpPr>
        <p:spPr>
          <a:xfrm>
            <a:off x="723900" y="1604917"/>
            <a:ext cx="10580546" cy="8490888"/>
          </a:xfrm>
          <a:custGeom>
            <a:avLst/>
            <a:gdLst/>
            <a:ahLst/>
            <a:cxnLst/>
            <a:rect l="l" t="t" r="r" b="b"/>
            <a:pathLst>
              <a:path w="10580546" h="8490888">
                <a:moveTo>
                  <a:pt x="0" y="0"/>
                </a:moveTo>
                <a:lnTo>
                  <a:pt x="10580546" y="0"/>
                </a:lnTo>
                <a:lnTo>
                  <a:pt x="10580546" y="8490888"/>
                </a:lnTo>
                <a:lnTo>
                  <a:pt x="0" y="849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OM"/>
          </a:p>
        </p:txBody>
      </p:sp>
      <p:sp>
        <p:nvSpPr>
          <p:cNvPr id="4" name="TextBox 4"/>
          <p:cNvSpPr txBox="1"/>
          <p:nvPr/>
        </p:nvSpPr>
        <p:spPr>
          <a:xfrm>
            <a:off x="723900" y="292876"/>
            <a:ext cx="17564100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349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Subscribers vs Population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7270" y="3446279"/>
            <a:ext cx="5508151" cy="4370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  <a:spcBef>
                <a:spcPct val="0"/>
              </a:spcBef>
            </a:pPr>
            <a:r>
              <a:rPr lang="en-US" sz="3812">
                <a:solidFill>
                  <a:srgbClr val="171717"/>
                </a:solidFill>
                <a:latin typeface="HK Grotesk"/>
                <a:ea typeface="HK Grotesk"/>
                <a:cs typeface="HK Grotesk"/>
                <a:sym typeface="HK Grotesk"/>
              </a:rPr>
              <a:t>The correlation coefficient is 0.51 which means that there is a slight positive relation hence the more the population of the country, the more subscribers for the channels based in that area.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3" name="Freeform 3"/>
          <p:cNvSpPr/>
          <p:nvPr/>
        </p:nvSpPr>
        <p:spPr>
          <a:xfrm>
            <a:off x="723900" y="1385076"/>
            <a:ext cx="10397083" cy="8564597"/>
          </a:xfrm>
          <a:custGeom>
            <a:avLst/>
            <a:gdLst/>
            <a:ahLst/>
            <a:cxnLst/>
            <a:rect l="l" t="t" r="r" b="b"/>
            <a:pathLst>
              <a:path w="10397083" h="8564597">
                <a:moveTo>
                  <a:pt x="0" y="0"/>
                </a:moveTo>
                <a:lnTo>
                  <a:pt x="10397083" y="0"/>
                </a:lnTo>
                <a:lnTo>
                  <a:pt x="10397083" y="8564598"/>
                </a:lnTo>
                <a:lnTo>
                  <a:pt x="0" y="856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OM"/>
          </a:p>
        </p:txBody>
      </p:sp>
      <p:sp>
        <p:nvSpPr>
          <p:cNvPr id="4" name="TextBox 4"/>
          <p:cNvSpPr txBox="1"/>
          <p:nvPr/>
        </p:nvSpPr>
        <p:spPr>
          <a:xfrm>
            <a:off x="723900" y="283351"/>
            <a:ext cx="17564100" cy="8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500" spc="-275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Subscribers vs Unemployment rate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7270" y="3446279"/>
            <a:ext cx="5508151" cy="4370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  <a:spcBef>
                <a:spcPct val="0"/>
              </a:spcBef>
            </a:pPr>
            <a:r>
              <a:rPr lang="en-US" sz="3812">
                <a:solidFill>
                  <a:srgbClr val="171717"/>
                </a:solidFill>
                <a:latin typeface="HK Grotesk"/>
                <a:ea typeface="HK Grotesk"/>
                <a:cs typeface="HK Grotesk"/>
                <a:sym typeface="HK Grotesk"/>
              </a:rPr>
              <a:t>The correlation coefficient is 0.225 which means that there is a very slight positive relation so when unemployment rate increases, the number of subscribers gained may also increase, but the relationship is weak.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OM"/>
          </a:p>
        </p:txBody>
      </p:sp>
      <p:sp>
        <p:nvSpPr>
          <p:cNvPr id="3" name="Freeform 3"/>
          <p:cNvSpPr/>
          <p:nvPr/>
        </p:nvSpPr>
        <p:spPr>
          <a:xfrm>
            <a:off x="723900" y="1420579"/>
            <a:ext cx="11057067" cy="8513942"/>
          </a:xfrm>
          <a:custGeom>
            <a:avLst/>
            <a:gdLst/>
            <a:ahLst/>
            <a:cxnLst/>
            <a:rect l="l" t="t" r="r" b="b"/>
            <a:pathLst>
              <a:path w="11057067" h="8513942">
                <a:moveTo>
                  <a:pt x="0" y="0"/>
                </a:moveTo>
                <a:lnTo>
                  <a:pt x="11057067" y="0"/>
                </a:lnTo>
                <a:lnTo>
                  <a:pt x="11057067" y="8513942"/>
                </a:lnTo>
                <a:lnTo>
                  <a:pt x="0" y="8513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OM"/>
          </a:p>
        </p:txBody>
      </p:sp>
      <p:sp>
        <p:nvSpPr>
          <p:cNvPr id="4" name="TextBox 4"/>
          <p:cNvSpPr txBox="1"/>
          <p:nvPr/>
        </p:nvSpPr>
        <p:spPr>
          <a:xfrm>
            <a:off x="723900" y="283351"/>
            <a:ext cx="17564100" cy="8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500" spc="-275">
                <a:solidFill>
                  <a:srgbClr val="171717"/>
                </a:solidFill>
                <a:latin typeface="Heading Now 91-98"/>
                <a:ea typeface="Heading Now 91-98"/>
                <a:cs typeface="Heading Now 91-98"/>
                <a:sym typeface="Heading Now 91-98"/>
              </a:rPr>
              <a:t>Distribution of youtube channels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7270" y="3446279"/>
            <a:ext cx="5508151" cy="388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sz="3812">
                <a:solidFill>
                  <a:srgbClr val="171717"/>
                </a:solidFill>
                <a:latin typeface="HK Grotesk"/>
                <a:ea typeface="HK Grotesk"/>
                <a:cs typeface="HK Grotesk"/>
                <a:sym typeface="HK Grotesk"/>
              </a:rPr>
              <a:t>By analysing the scatter plot of latitude and longitude distribution we can say that the channels are concentrated around North America,Europe and Asia</a:t>
            </a:r>
          </a:p>
          <a:p>
            <a:pPr algn="ctr">
              <a:lnSpc>
                <a:spcPts val="3812"/>
              </a:lnSpc>
              <a:spcBef>
                <a:spcPct val="0"/>
              </a:spcBef>
            </a:pPr>
            <a:endParaRPr lang="en-US" sz="3812">
              <a:solidFill>
                <a:srgbClr val="171717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262</Words>
  <Application>Microsoft Macintosh PowerPoint</Application>
  <PresentationFormat>Custom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HK Grotesk</vt:lpstr>
      <vt:lpstr>HK Grotesk Bold</vt:lpstr>
      <vt:lpstr>Heading Now 91-98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Portfolio.</dc:title>
  <cp:lastModifiedBy>Sharon Sujan</cp:lastModifiedBy>
  <cp:revision>2</cp:revision>
  <dcterms:created xsi:type="dcterms:W3CDTF">2006-08-16T00:00:00Z</dcterms:created>
  <dcterms:modified xsi:type="dcterms:W3CDTF">2025-03-30T11:08:25Z</dcterms:modified>
  <dc:identifier>DAGjMuFZCZw</dc:identifier>
</cp:coreProperties>
</file>